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9"/>
  </p:notesMasterIdLst>
  <p:sldIdLst>
    <p:sldId id="256" r:id="rId3"/>
    <p:sldId id="309" r:id="rId4"/>
    <p:sldId id="264" r:id="rId5"/>
    <p:sldId id="395" r:id="rId6"/>
    <p:sldId id="359" r:id="rId7"/>
    <p:sldId id="394" r:id="rId8"/>
    <p:sldId id="365" r:id="rId9"/>
    <p:sldId id="404" r:id="rId10"/>
    <p:sldId id="363" r:id="rId11"/>
    <p:sldId id="362" r:id="rId12"/>
    <p:sldId id="361" r:id="rId13"/>
    <p:sldId id="371" r:id="rId14"/>
    <p:sldId id="370" r:id="rId15"/>
    <p:sldId id="397" r:id="rId16"/>
    <p:sldId id="411" r:id="rId17"/>
    <p:sldId id="412" r:id="rId18"/>
    <p:sldId id="413" r:id="rId19"/>
    <p:sldId id="414" r:id="rId20"/>
    <p:sldId id="415" r:id="rId21"/>
    <p:sldId id="416" r:id="rId22"/>
    <p:sldId id="417" r:id="rId23"/>
    <p:sldId id="418" r:id="rId24"/>
    <p:sldId id="419" r:id="rId25"/>
    <p:sldId id="420" r:id="rId26"/>
    <p:sldId id="421" r:id="rId27"/>
    <p:sldId id="422" r:id="rId28"/>
    <p:sldId id="423" r:id="rId29"/>
    <p:sldId id="424" r:id="rId30"/>
    <p:sldId id="425" r:id="rId31"/>
    <p:sldId id="426" r:id="rId32"/>
    <p:sldId id="427" r:id="rId33"/>
    <p:sldId id="428" r:id="rId34"/>
    <p:sldId id="432" r:id="rId35"/>
    <p:sldId id="433" r:id="rId36"/>
    <p:sldId id="434" r:id="rId37"/>
    <p:sldId id="435" r:id="rId38"/>
    <p:sldId id="276" r:id="rId39"/>
    <p:sldId id="358" r:id="rId40"/>
    <p:sldId id="379" r:id="rId41"/>
    <p:sldId id="378" r:id="rId42"/>
    <p:sldId id="384" r:id="rId43"/>
    <p:sldId id="385" r:id="rId44"/>
    <p:sldId id="403" r:id="rId45"/>
    <p:sldId id="402" r:id="rId46"/>
    <p:sldId id="267" r:id="rId47"/>
    <p:sldId id="386" r:id="rId4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2BCB4-C697-4BB8-BAF4-56EC41A2A4D0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30DCF-AAAF-44B9-8127-6D9286AEC1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2459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30DCF-AAAF-44B9-8127-6D9286AEC10C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5964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30DCF-AAAF-44B9-8127-6D9286AEC10C}" type="slidenum">
              <a:rPr lang="nl-NL" smtClean="0"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9382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30DCF-AAAF-44B9-8127-6D9286AEC10C}" type="slidenum">
              <a:rPr lang="nl-NL" smtClean="0"/>
              <a:t>44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448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DA25-9BC2-4790-A938-E7AF171003F7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02BC-4D22-4420-B035-6AB0F61E26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368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DA25-9BC2-4790-A938-E7AF171003F7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02BC-4D22-4420-B035-6AB0F61E26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973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DA25-9BC2-4790-A938-E7AF171003F7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02BC-4D22-4420-B035-6AB0F61E26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6947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5444-A5E4-4A17-AB6B-543184582DF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16-12-2016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83AE-4439-4D03-93A9-448D9C12CCE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28486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5444-A5E4-4A17-AB6B-543184582DF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16-12-2016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83AE-4439-4D03-93A9-448D9C12CCE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436351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5444-A5E4-4A17-AB6B-543184582DF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16-12-2016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83AE-4439-4D03-93A9-448D9C12CCE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706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5444-A5E4-4A17-AB6B-543184582DF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16-12-2016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83AE-4439-4D03-93A9-448D9C12CCE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146827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5444-A5E4-4A17-AB6B-543184582DF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16-12-2016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83AE-4439-4D03-93A9-448D9C12CCE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116474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5444-A5E4-4A17-AB6B-543184582DF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16-12-2016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83AE-4439-4D03-93A9-448D9C12CCE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07686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5444-A5E4-4A17-AB6B-543184582DF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16-12-2016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83AE-4439-4D03-93A9-448D9C12CCE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003669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5444-A5E4-4A17-AB6B-543184582DF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16-12-2016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83AE-4439-4D03-93A9-448D9C12CCE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8707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DA25-9BC2-4790-A938-E7AF171003F7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02BC-4D22-4420-B035-6AB0F61E26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691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5444-A5E4-4A17-AB6B-543184582DF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16-12-2016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83AE-4439-4D03-93A9-448D9C12CCE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33323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5444-A5E4-4A17-AB6B-543184582DF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16-12-2016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83AE-4439-4D03-93A9-448D9C12CCE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643220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5444-A5E4-4A17-AB6B-543184582DF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16-12-2016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83AE-4439-4D03-93A9-448D9C12CCE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91149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5444-A5E4-4A17-AB6B-543184582DF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16-12-2016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83AE-4439-4D03-93A9-448D9C12CCE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4890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DA25-9BC2-4790-A938-E7AF171003F7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02BC-4D22-4420-B035-6AB0F61E26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153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DA25-9BC2-4790-A938-E7AF171003F7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02BC-4D22-4420-B035-6AB0F61E26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5525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DA25-9BC2-4790-A938-E7AF171003F7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02BC-4D22-4420-B035-6AB0F61E26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451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DA25-9BC2-4790-A938-E7AF171003F7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02BC-4D22-4420-B035-6AB0F61E26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9341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DA25-9BC2-4790-A938-E7AF171003F7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02BC-4D22-4420-B035-6AB0F61E26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8311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DA25-9BC2-4790-A938-E7AF171003F7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02BC-4D22-4420-B035-6AB0F61E26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387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DA25-9BC2-4790-A938-E7AF171003F7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02BC-4D22-4420-B035-6AB0F61E26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117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0DA25-9BC2-4790-A938-E7AF171003F7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F02BC-4D22-4420-B035-6AB0F61E26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398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F5444-A5E4-4A17-AB6B-543184582DF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16-12-2016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483AE-4439-4D03-93A9-448D9C12CCE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92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docid=0fXfiJhWUWDGSM&amp;tbnid=4J5bw7InAD4IRM:&amp;ved=0CAUQjRw&amp;url=http://www.moneywise.nl/&amp;ei=3abrUvz1COn20gWv0ICYBw&amp;bvm=bv.60444564,d.bGE&amp;psig=AFQjCNHgfbo3lf55rq7zFUU_p9F7aFBrIQ&amp;ust=139126177376681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docid=0fXfiJhWUWDGSM&amp;tbnid=4J5bw7InAD4IRM:&amp;ved=0CAUQjRw&amp;url=http://www.moneywise.nl/&amp;ei=3abrUvz1COn20gWv0ICYBw&amp;bvm=bv.60444564,d.bGE&amp;psig=AFQjCNHgfbo3lf55rq7zFUU_p9F7aFBrIQ&amp;ust=139126177376681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b.nl/int/nl/aow/wat_is_de_aow/wanneer_aow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jnpensioenoverzicht.nl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bekijkjeeigenpensioenregeling.nl/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54" y="5041557"/>
            <a:ext cx="3444446" cy="181644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408155" y="1902162"/>
            <a:ext cx="890510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 smtClean="0"/>
              <a:t>Kennissessie</a:t>
            </a:r>
          </a:p>
          <a:p>
            <a:pPr algn="ctr"/>
            <a:endParaRPr lang="nl-NL" sz="2800" b="1" dirty="0"/>
          </a:p>
          <a:p>
            <a:pPr algn="ctr"/>
            <a:r>
              <a:rPr lang="nl-NL" sz="5400" b="1" i="1" dirty="0" smtClean="0"/>
              <a:t>Pensioen</a:t>
            </a:r>
            <a:endParaRPr lang="nl-NL" sz="5400" i="1" dirty="0" smtClean="0"/>
          </a:p>
          <a:p>
            <a:pPr algn="ctr"/>
            <a:endParaRPr lang="nl-NL" sz="2800" dirty="0"/>
          </a:p>
          <a:p>
            <a:pPr algn="ctr"/>
            <a:r>
              <a:rPr lang="nl-NL" sz="2400" dirty="0" smtClean="0"/>
              <a:t>15 december 2016</a:t>
            </a:r>
            <a:endParaRPr lang="nl-NL" sz="24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48" y="4814596"/>
            <a:ext cx="2219172" cy="167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6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58095" y="1216534"/>
            <a:ext cx="9144000" cy="2387600"/>
          </a:xfrm>
        </p:spPr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58095" y="2078308"/>
            <a:ext cx="9144000" cy="580916"/>
          </a:xfrm>
        </p:spPr>
        <p:txBody>
          <a:bodyPr/>
          <a:lstStyle/>
          <a:p>
            <a:r>
              <a:rPr lang="nl-NL" dirty="0" smtClean="0"/>
              <a:t> Wat verstaan we onder pensioen?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54" y="5041557"/>
            <a:ext cx="3444446" cy="181644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54" y="5041556"/>
            <a:ext cx="3444446" cy="1816443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428370" y="24968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000" b="1" dirty="0"/>
              <a:t>Voor de pauze:</a:t>
            </a:r>
          </a:p>
          <a:p>
            <a:endParaRPr lang="nl-NL" sz="1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000" b="1" dirty="0"/>
              <a:t>Dienstverlening en werkwijze AbFlipse.nl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000" b="1" dirty="0"/>
              <a:t>Wat verstaan we onder pensioen?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1000" dirty="0" smtClean="0"/>
              <a:t>Hoe is </a:t>
            </a:r>
            <a:r>
              <a:rPr lang="nl-NL" sz="1000" dirty="0"/>
              <a:t>ons ouderdomspensioen opgebouwd?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1000" dirty="0"/>
              <a:t>Hoe goed is ons pensioen? En wat ís een goed ‘pensioen’?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1000" dirty="0"/>
              <a:t>Waarom zoveel onrust over pensioen?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1000" dirty="0"/>
              <a:t>Presentatie Edin Mujagić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984171" y="2659224"/>
            <a:ext cx="4096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smtClean="0"/>
              <a:t>Inkomen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3984171" y="3142469"/>
            <a:ext cx="3470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/>
              <a:t>Ouderdomspensioen </a:t>
            </a:r>
            <a:r>
              <a:rPr lang="nl-NL" dirty="0" smtClean="0"/>
              <a:t>Nabestaandenpensioen Invaliditeitspensioen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198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58095" y="3764231"/>
            <a:ext cx="9144000" cy="658479"/>
          </a:xfrm>
        </p:spPr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54" y="5041557"/>
            <a:ext cx="3444446" cy="181644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54" y="5041556"/>
            <a:ext cx="3444446" cy="1816443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428368" y="247038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000" b="1" dirty="0"/>
              <a:t>Voor de pauze:</a:t>
            </a:r>
          </a:p>
          <a:p>
            <a:endParaRPr lang="nl-NL" sz="1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000" b="1" dirty="0"/>
              <a:t>Dienstverlening en werkwijze AbFlipse.nl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000" b="1" dirty="0"/>
              <a:t>Wat verstaan we onder pensioen?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000" b="1" dirty="0" smtClean="0"/>
              <a:t>Hoe is </a:t>
            </a:r>
            <a:r>
              <a:rPr lang="nl-NL" sz="1000" b="1" dirty="0"/>
              <a:t>ons ouderdomspensioen opgebouwd?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1000" dirty="0"/>
              <a:t>Hoe goed is ons pensioen? En wat ís een goed ‘pensioen’?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1000" dirty="0"/>
              <a:t>Waarom zoveel onrust over pensioen?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1000" dirty="0"/>
              <a:t>Presentatie Edin Mujagić</a:t>
            </a:r>
          </a:p>
        </p:txBody>
      </p:sp>
      <p:sp>
        <p:nvSpPr>
          <p:cNvPr id="2" name="Rechthoek 1"/>
          <p:cNvSpPr/>
          <p:nvPr/>
        </p:nvSpPr>
        <p:spPr>
          <a:xfrm>
            <a:off x="2761862" y="2319579"/>
            <a:ext cx="580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Hoe is ons ouderdomspensioen opgebouwd?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761862" y="2868140"/>
            <a:ext cx="6447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smtClean="0"/>
              <a:t>1</a:t>
            </a:r>
            <a:r>
              <a:rPr lang="nl-NL" baseline="30000" dirty="0" smtClean="0"/>
              <a:t>e</a:t>
            </a:r>
            <a:r>
              <a:rPr lang="nl-NL" dirty="0" smtClean="0"/>
              <a:t> pijler: AOW basisinkomen / omslagstelsel / 50 jaar x 2%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761862" y="3345680"/>
            <a:ext cx="758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smtClean="0"/>
              <a:t>2</a:t>
            </a:r>
            <a:r>
              <a:rPr lang="nl-NL" baseline="30000" dirty="0" smtClean="0"/>
              <a:t>e</a:t>
            </a:r>
            <a:r>
              <a:rPr lang="nl-NL" dirty="0" smtClean="0"/>
              <a:t> pijler: Aanvullend pensioen voor werknemers / kapitaaldekkingsstelsel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2761862" y="3819715"/>
            <a:ext cx="7280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smtClean="0"/>
              <a:t>3</a:t>
            </a:r>
            <a:r>
              <a:rPr lang="nl-NL" baseline="30000" dirty="0" smtClean="0"/>
              <a:t>e</a:t>
            </a:r>
            <a:r>
              <a:rPr lang="nl-NL" dirty="0" smtClean="0"/>
              <a:t> pijler: Koopsommen, lijfrenteverzekeringen, </a:t>
            </a:r>
            <a:r>
              <a:rPr lang="nl-NL" dirty="0" err="1" smtClean="0"/>
              <a:t>banksparen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2761862" y="4244531"/>
            <a:ext cx="826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smtClean="0"/>
              <a:t>4</a:t>
            </a:r>
            <a:r>
              <a:rPr lang="nl-NL" baseline="30000" dirty="0" smtClean="0"/>
              <a:t>e</a:t>
            </a:r>
            <a:r>
              <a:rPr lang="nl-NL" dirty="0" smtClean="0"/>
              <a:t> pijler: Spaargeld, beleggingen, overwaarde eigen woning, hypotheekvrije woning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501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00691" y="2119911"/>
            <a:ext cx="9144000" cy="469048"/>
          </a:xfrm>
        </p:spPr>
        <p:txBody>
          <a:bodyPr>
            <a:normAutofit/>
          </a:bodyPr>
          <a:lstStyle/>
          <a:p>
            <a:r>
              <a:rPr lang="nl-NL" sz="2400" b="1" dirty="0"/>
              <a:t>Hoe goed is ons pensioen? En wat ís een goed ‘pensioen</a:t>
            </a:r>
            <a:r>
              <a:rPr lang="nl-NL" sz="2400" b="1" dirty="0" smtClean="0"/>
              <a:t>’?</a:t>
            </a:r>
            <a:r>
              <a:rPr lang="nl-NL" sz="2400" dirty="0" smtClean="0"/>
              <a:t> </a:t>
            </a:r>
            <a:endParaRPr lang="nl-NL" sz="24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58095" y="3764231"/>
            <a:ext cx="9144000" cy="923330"/>
          </a:xfrm>
        </p:spPr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54" y="5041557"/>
            <a:ext cx="3444446" cy="181644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54" y="5041556"/>
            <a:ext cx="3444446" cy="1816443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428368" y="247038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000" b="1" dirty="0"/>
              <a:t>Voor de pauze:</a:t>
            </a:r>
          </a:p>
          <a:p>
            <a:endParaRPr lang="nl-NL" sz="1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000" b="1" dirty="0"/>
              <a:t>Dienstverlening en werkwijze AbFlipse.nl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000" b="1" dirty="0"/>
              <a:t>Wat verstaan we onder pensioen?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000" b="1" dirty="0" smtClean="0"/>
              <a:t>Hoe is </a:t>
            </a:r>
            <a:r>
              <a:rPr lang="nl-NL" sz="1000" b="1" dirty="0"/>
              <a:t>ons ouderdomspensioen opgebouwd?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000" b="1" dirty="0"/>
              <a:t>Hoe goed is ons pensioen? En wat ís een goed ‘pensioen’?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1000" dirty="0"/>
              <a:t>Waarom zoveel onrust over pensioen?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1000" dirty="0"/>
              <a:t>Presentatie Edin Mujagić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722393" y="2724354"/>
            <a:ext cx="71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smtClean="0"/>
              <a:t>Top 3 beste pensioenstelsels ter wereld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2722393" y="3189310"/>
            <a:ext cx="500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smtClean="0"/>
              <a:t>1,3 biljoen (1.300 miljard) euro in kas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2722393" y="3654266"/>
            <a:ext cx="5439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smtClean="0"/>
              <a:t>70% van laatste inkomen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2722393" y="4119222"/>
            <a:ext cx="449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smtClean="0"/>
              <a:t>Netto gelijk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545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54" y="5041557"/>
            <a:ext cx="3444446" cy="181644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54" y="5041556"/>
            <a:ext cx="3444446" cy="1816443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428368" y="247038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000" b="1" dirty="0"/>
              <a:t>Voor de pauze:</a:t>
            </a:r>
          </a:p>
          <a:p>
            <a:endParaRPr lang="nl-NL" sz="1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000" b="1" dirty="0"/>
              <a:t>Dienstverlening en werkwijze AbFlipse.nl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000" b="1" dirty="0"/>
              <a:t>Wat verstaan we onder pensioen?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000" b="1" dirty="0" smtClean="0"/>
              <a:t>Hoe is </a:t>
            </a:r>
            <a:r>
              <a:rPr lang="nl-NL" sz="1000" b="1" dirty="0"/>
              <a:t>ons ouderdomspensioen opgebouwd?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000" b="1" dirty="0"/>
              <a:t>Hoe goed is ons pensioen? En wat ís een goed ‘pensioen’?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000" b="1" dirty="0"/>
              <a:t>Waarom zoveel onrust over pensioen?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1000" dirty="0"/>
              <a:t>Presentatie Edin Mujagić</a:t>
            </a:r>
          </a:p>
        </p:txBody>
      </p:sp>
      <p:sp>
        <p:nvSpPr>
          <p:cNvPr id="2" name="Rechthoek 1"/>
          <p:cNvSpPr/>
          <p:nvPr/>
        </p:nvSpPr>
        <p:spPr>
          <a:xfrm>
            <a:off x="3319722" y="1449687"/>
            <a:ext cx="5355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Waarom zoveel onrust over pensioen?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3319722" y="1932024"/>
            <a:ext cx="5042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smtClean="0"/>
              <a:t>Gemiddeld pensioen 40% van laatste inkomen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3317748" y="2324480"/>
            <a:ext cx="487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smtClean="0"/>
              <a:t>1 miljoen ZZP-</a:t>
            </a:r>
            <a:r>
              <a:rPr lang="nl-NL" dirty="0" err="1" smtClean="0"/>
              <a:t>ers</a:t>
            </a:r>
            <a:r>
              <a:rPr lang="nl-NL" dirty="0" smtClean="0"/>
              <a:t> geen pensioen</a:t>
            </a:r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3319722" y="2715641"/>
            <a:ext cx="5042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smtClean="0"/>
              <a:t>Dekkingsgraad</a:t>
            </a:r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3317748" y="3107080"/>
            <a:ext cx="5598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smtClean="0"/>
              <a:t>Korten pensioen</a:t>
            </a:r>
            <a:endParaRPr lang="nl-NL" dirty="0"/>
          </a:p>
        </p:txBody>
      </p:sp>
      <p:sp>
        <p:nvSpPr>
          <p:cNvPr id="19" name="Tekstvak 18"/>
          <p:cNvSpPr txBox="1"/>
          <p:nvPr/>
        </p:nvSpPr>
        <p:spPr>
          <a:xfrm>
            <a:off x="3317748" y="3497084"/>
            <a:ext cx="5099285" cy="373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smtClean="0"/>
              <a:t>Niet-indexeren pensioen</a:t>
            </a:r>
            <a:endParaRPr lang="nl-NL" dirty="0"/>
          </a:p>
        </p:txBody>
      </p:sp>
      <p:sp>
        <p:nvSpPr>
          <p:cNvPr id="20" name="Tekstvak 19"/>
          <p:cNvSpPr txBox="1"/>
          <p:nvPr/>
        </p:nvSpPr>
        <p:spPr>
          <a:xfrm>
            <a:off x="3317748" y="3889540"/>
            <a:ext cx="454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smtClean="0"/>
              <a:t>Verhogen pensioenpremies</a:t>
            </a:r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>
            <a:off x="3317748" y="4278103"/>
            <a:ext cx="5243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smtClean="0"/>
              <a:t>Foutmarge UPO en mijnpensioenoverzicht.nl</a:t>
            </a:r>
            <a:endParaRPr lang="nl-NL" dirty="0"/>
          </a:p>
        </p:txBody>
      </p:sp>
      <p:sp>
        <p:nvSpPr>
          <p:cNvPr id="22" name="Tekstvak 21"/>
          <p:cNvSpPr txBox="1"/>
          <p:nvPr/>
        </p:nvSpPr>
        <p:spPr>
          <a:xfrm>
            <a:off x="3317748" y="4668331"/>
            <a:ext cx="5169159" cy="373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smtClean="0"/>
              <a:t>Bemoeienis EU en effect van de euro</a:t>
            </a:r>
            <a:endParaRPr lang="nl-NL" dirty="0"/>
          </a:p>
        </p:txBody>
      </p:sp>
      <p:sp>
        <p:nvSpPr>
          <p:cNvPr id="23" name="Tekstvak 22"/>
          <p:cNvSpPr txBox="1"/>
          <p:nvPr/>
        </p:nvSpPr>
        <p:spPr>
          <a:xfrm>
            <a:off x="3317748" y="5060563"/>
            <a:ext cx="4711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smtClean="0"/>
              <a:t>AOW-gat</a:t>
            </a:r>
            <a:endParaRPr lang="nl-NL" dirty="0"/>
          </a:p>
        </p:txBody>
      </p:sp>
      <p:sp>
        <p:nvSpPr>
          <p:cNvPr id="24" name="Tekstvak 23"/>
          <p:cNvSpPr txBox="1"/>
          <p:nvPr/>
        </p:nvSpPr>
        <p:spPr>
          <a:xfrm>
            <a:off x="3317748" y="5448902"/>
            <a:ext cx="423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smtClean="0"/>
              <a:t>AOW-leeftijd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510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58095" y="3764231"/>
            <a:ext cx="9144000" cy="923330"/>
          </a:xfrm>
        </p:spPr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54" y="5041557"/>
            <a:ext cx="3444446" cy="181644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54" y="5041556"/>
            <a:ext cx="3444446" cy="1816443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428368" y="247038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000" b="1" dirty="0"/>
              <a:t>Voor de pauze: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nl-NL" sz="1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000" b="1" dirty="0"/>
              <a:t>Dienstverlening en werkwijze AbFlipse.nl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000" b="1" dirty="0"/>
              <a:t>Wat verstaan we onder pensioen?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000" b="1" dirty="0" smtClean="0"/>
              <a:t>Hoe is </a:t>
            </a:r>
            <a:r>
              <a:rPr lang="nl-NL" sz="1000" b="1" dirty="0"/>
              <a:t>ons ouderdomspensioen opgebouwd?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000" b="1" dirty="0"/>
              <a:t>Hoe goed is ons pensioen? En wat ís een goed ‘pensioen’?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000" b="1" dirty="0"/>
              <a:t>Waarom zoveel onrust over pensioen?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000" b="1" dirty="0"/>
              <a:t>Presentatie Edin Mujagić</a:t>
            </a:r>
          </a:p>
        </p:txBody>
      </p:sp>
      <p:sp>
        <p:nvSpPr>
          <p:cNvPr id="2" name="Rechthoek 1"/>
          <p:cNvSpPr/>
          <p:nvPr/>
        </p:nvSpPr>
        <p:spPr>
          <a:xfrm>
            <a:off x="4049486" y="2705877"/>
            <a:ext cx="4348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Presentatie</a:t>
            </a:r>
            <a:r>
              <a:rPr lang="nl-NL" sz="2400" b="1" dirty="0"/>
              <a:t> </a:t>
            </a:r>
            <a:r>
              <a:rPr lang="nl-NL" sz="2400" dirty="0"/>
              <a:t>Edin Mujagić</a:t>
            </a:r>
          </a:p>
        </p:txBody>
      </p:sp>
    </p:spTree>
    <p:extLst>
      <p:ext uri="{BB962C8B-B14F-4D97-AF65-F5344CB8AC3E}">
        <p14:creationId xmlns:p14="http://schemas.microsoft.com/office/powerpoint/2010/main" val="380189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Kennissessie Pensioenen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Lelystad</a:t>
            </a:r>
          </a:p>
          <a:p>
            <a:r>
              <a:rPr lang="nl-NL" dirty="0" smtClean="0"/>
              <a:t>15 december 2016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3241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Agenda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Uw pensioen: verleden</a:t>
            </a:r>
          </a:p>
          <a:p>
            <a:endParaRPr lang="nl-NL" dirty="0" smtClean="0"/>
          </a:p>
          <a:p>
            <a:r>
              <a:rPr lang="nl-NL" dirty="0" smtClean="0"/>
              <a:t>Uw pensioen: heden</a:t>
            </a:r>
          </a:p>
          <a:p>
            <a:endParaRPr lang="nl-NL" dirty="0" smtClean="0"/>
          </a:p>
          <a:p>
            <a:r>
              <a:rPr lang="nl-NL" dirty="0" smtClean="0"/>
              <a:t>Uw pensioen: toekomst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7829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Verleden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Gemiddeld rendement (reëel), periode 2000 – 2015 = 2,54%</a:t>
            </a:r>
          </a:p>
          <a:p>
            <a:endParaRPr lang="nl-NL" dirty="0" smtClean="0"/>
          </a:p>
          <a:p>
            <a:r>
              <a:rPr lang="nl-NL" dirty="0" smtClean="0"/>
              <a:t>Sinds 2008: 6,66%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3688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Afstempelen</a:t>
            </a:r>
          </a:p>
          <a:p>
            <a:endParaRPr lang="nl-NL" dirty="0" smtClean="0"/>
          </a:p>
          <a:p>
            <a:r>
              <a:rPr lang="nl-NL" dirty="0" smtClean="0"/>
              <a:t>Minder pensioen (feitelijk)</a:t>
            </a:r>
          </a:p>
          <a:p>
            <a:endParaRPr lang="nl-NL" dirty="0" smtClean="0"/>
          </a:p>
          <a:p>
            <a:r>
              <a:rPr lang="nl-NL" dirty="0" smtClean="0"/>
              <a:t>Geen indexatie sinds 2008</a:t>
            </a:r>
          </a:p>
          <a:p>
            <a:endParaRPr lang="nl-NL" dirty="0" smtClean="0"/>
          </a:p>
          <a:p>
            <a:r>
              <a:rPr lang="nl-NL" dirty="0" smtClean="0"/>
              <a:t>Waardedaling van ruim 12%!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2278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Toekomst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25" y="1358770"/>
            <a:ext cx="5184576" cy="243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Afbeeldingsresultaat voor aande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3789040"/>
            <a:ext cx="46863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844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7968" y="757880"/>
            <a:ext cx="9144000" cy="873855"/>
          </a:xfrm>
        </p:spPr>
        <p:txBody>
          <a:bodyPr>
            <a:normAutofit/>
          </a:bodyPr>
          <a:lstStyle/>
          <a:p>
            <a:r>
              <a:rPr lang="nl-NL" sz="4400" dirty="0" smtClean="0"/>
              <a:t> </a:t>
            </a:r>
            <a:r>
              <a:rPr lang="nl-NL" sz="4400" b="1" dirty="0" smtClean="0"/>
              <a:t>Programma</a:t>
            </a:r>
            <a:endParaRPr lang="nl-NL" sz="4400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575263" y="2186683"/>
            <a:ext cx="4069410" cy="407772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nl-NL" dirty="0" smtClean="0"/>
              <a:t>19.30 - Inleiding en introductie</a:t>
            </a:r>
            <a:br>
              <a:rPr lang="nl-NL" dirty="0" smtClean="0"/>
            </a:br>
            <a:r>
              <a:rPr lang="nl-NL" dirty="0" smtClean="0"/>
              <a:t>19.35 - 1</a:t>
            </a:r>
            <a:r>
              <a:rPr lang="nl-NL" baseline="30000" dirty="0" smtClean="0"/>
              <a:t>e</a:t>
            </a:r>
            <a:r>
              <a:rPr lang="nl-NL" dirty="0" smtClean="0"/>
              <a:t> deel presentatie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20.30 - Pauze</a:t>
            </a:r>
            <a:br>
              <a:rPr lang="nl-NL" dirty="0" smtClean="0"/>
            </a:br>
            <a:r>
              <a:rPr lang="nl-NL" dirty="0" smtClean="0"/>
              <a:t>20.45 </a:t>
            </a:r>
            <a:r>
              <a:rPr lang="nl-NL" dirty="0"/>
              <a:t>-</a:t>
            </a:r>
            <a:r>
              <a:rPr lang="nl-NL" dirty="0" smtClean="0"/>
              <a:t> 2</a:t>
            </a:r>
            <a:r>
              <a:rPr lang="nl-NL" baseline="30000" dirty="0" smtClean="0"/>
              <a:t>e</a:t>
            </a:r>
            <a:r>
              <a:rPr lang="nl-NL" dirty="0" smtClean="0"/>
              <a:t> deel presentatie</a:t>
            </a:r>
            <a:br>
              <a:rPr lang="nl-NL" dirty="0" smtClean="0"/>
            </a:br>
            <a:r>
              <a:rPr lang="nl-NL" dirty="0" smtClean="0"/>
              <a:t>21.45 - Einde</a:t>
            </a:r>
          </a:p>
          <a:p>
            <a:pPr algn="l"/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54" y="5041557"/>
            <a:ext cx="3444446" cy="1816443"/>
          </a:xfrm>
          <a:prstGeom prst="rect">
            <a:avLst/>
          </a:prstGeom>
        </p:spPr>
      </p:pic>
      <p:sp>
        <p:nvSpPr>
          <p:cNvPr id="7" name="AutoShape 2" descr="data:image/jpeg;base64,/9j/4AAQSkZJRgABAQAAAQABAAD/2wCEAAkGBxAHERUUExMWFRIXGBQVFhYXFhseGxwiHhoWGyAhHxsiHjQhHRolIh4bIj0tJSk3OjM6HSs1ODMvNzQ5LisBCgoKDQ0OGg8QGjcgHyUsKzQ3NzM3Mjc3MjQuKzM0NzA0Nys3KywuODc0NzctNy00LDgxODc0NSs3LDQtNCsrL//AABEIAFAAgAMBIgACEQEDEQH/xAAbAAEAAgMBAQAAAAAAAAAAAAAABgcEBQgCA//EAEIQAAEDAgQDBQQECgsAAAAAAAEAAgMEEQUGEiEHMVETQWFxkRQiI4EIMpLwFhdCRISiscHE0xUzNDVSU1RicnPR/8QAGAEBAAMBAAAAAAAAAAAAAAAAAAIEBQP/xAAgEQEAAgEEAgMAAAAAAAAAAAAAAQIRAwQSUTHwBSFB/9oADAMBAAIRAxEAPwC8UREBERAREQEREBERAREQEREBERB85pmwC7nBo5blfCPEI39+npq2uOo6hYGYnPaBa4HcQLm+979BZaqRsMZb2Tnb7Ptvtt3WWPuvkb6WrNaxGIx5+pnPXfsrultq3pEz+pei0mPsnkgYWa2y64wRGe4uaHfq38lpZjiUc0wj12+OIi7cGzWaBvs3mSHX33BW1SvKM+FC08ZwmqKE1cla2N5i7YxtdEY2uDu0f7jtbdVrsGrSQSLXuOSmkRJaLixsLhLVwRbL0iIopCIiAiIgIiICIiDT5kxeiwhjXVczImkkMLnEEm29rbnZRyDOWAtP9tiN9huQLdDYb/NQn6TX5h+l/wAOtxQ8GsKraWN57Zj3xMcXCTkS0EmxFrLlfb6V7crViZTjUvWMRK0qKsir2CSJ7ZGHk5pBB+YXuonZTNc97g1jQXOcTsANySqE+j5VPpK+qpmv1wljnXH1SWOsHDzB/YpV9IDMv9GUbaVh+JUk6rdzG2v9o2HquqCeZdzTRZlDzSzNk0EB4HMXvbY72Nj6LaVNQylY573BrGguc4mwAHMkrnXJzZuGGMQxVB+HURxtebWA12t9l2xVy8Uv7orf+l37kHn8ZODf62L1P/i32E4zTYy3XTzRyt7yxwNvPoqJ4R8PaDNlG+WoEhe2VzAWvsLaWnlbxK1+d8sz8KquCqopnGN5cGl3MEWJY+2zmkfs6i6DpRaPEs30GF1DKaWoYyd9rNJ67C55C/ivtR4/DPQtrCdMRiEx8BpuR49FzDX0FXnJldihFmxyMJbz+seQPRjdN9u9B1otDjGcsOwSTsp6qOOSwJaTuAeV1i8Nsx/hRh8UxN5AOzl/5NsD67H5qmczYRFjuanU8oJjkkaHaTY/1IPP5ILopOIGEVjgxlbCXHYAutf5nZSUG6o7iPwqw7AqCWohdJHJHYjW+4dcgad+8+ClXAurkxPCA2Ukhj5Imkn8kBpAHlcj5ILH1Dl39F5hlbOA5pBB7wo+2qLWxSn6zHmF56j77rKw53s1TLF+SffaOnX7+CCp/pNfmH6X/DqM5o4f4ng+Htqva3TwFjHPja5/uNc0HcE2LRyKu7PORKXOwhFQ6RphLy0xuA+tpuDdpFjpb6KRR0cccQi0gxhgj0ncaQLWPXZBVv0fWYeKSR0F/a/dFTrIuOenT0jO/wC9Vzj1fW54xiSooojOIHNMQsC0NY73SQTaxO/zV15b4Z0GXJJ3wmW07HRFjnjS1ruYbYX9SVm5GyNSZJZI2AvcZCC98hBcbXsNgBYXPd3oKI4gU+P45G2avpNLIA732sa2wcW3vZ24uB5bqxm5j/CXK08hdeVkLopeuptufmLH5q0a6kZXxvikGpj2uY4dQRYqJ4Dw2ocEpKilaZXx1O0he4arWsLWAAt5IITwHxykwzD5WzVEUbjO4hr3gG2hm9j3LRcas3w5qfT0dGe20v1Fzdw57rNa1vXmfUKXfiEwz/Pq/tRfylK8pcOsOyo7XDGXS8u0kOpw8u4fIIK84tV5yrhFHhjXfFexolt/hYBceRcf1StHgtLmfBqQ0kVD8BweHB0bCTr53Ormrgx3h/R47XQ1spkMkWmzA4aHaSS3UCL7HoQpYg574H4lNlnEpaCoBjMoA0O7ntFx4XLSfPZa3O2FSY3maSCKTspJHsDZN/d+ED3b9yurGeH1Fi9fFXP7QTRFhs1wDXFhu0uFr7eBHij+H9G/ExiRMnbjfTqGi+nTqta97eNvBBz/AMQMq1mVJ4WVk0k9O8hwka529iNYbquGvA69V0dkmOhgoIfYrey6btPf4l3+697rIzRl2nzRTup6gEsdYgjZzSORae4hfDKeVafK1L7NEXvju5xMhBJ1c72AHoEGL2ZmiYO+aYvHl1WbS/HrZHDkxoafv6raezN1B1veA0jwHgF5oqNtGCBckkkk8yfFBkIiICIiAiIgIiICIiAiIgIiICIiD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762000" y="4629150"/>
            <a:ext cx="1524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84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Toekomst: rentes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Economische groei</a:t>
            </a:r>
          </a:p>
          <a:p>
            <a:endParaRPr lang="nl-NL" dirty="0" smtClean="0"/>
          </a:p>
          <a:p>
            <a:r>
              <a:rPr lang="nl-NL" dirty="0" smtClean="0"/>
              <a:t>Inflatie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Centrale banken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5008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Toekomst: rentes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Inflatie op 2% of houdbaar op weg daar naartoe op middellange termijn</a:t>
            </a:r>
          </a:p>
          <a:p>
            <a:r>
              <a:rPr lang="nl-NL" dirty="0" smtClean="0"/>
              <a:t>Economische groei hoog én houdbaar</a:t>
            </a:r>
          </a:p>
          <a:p>
            <a:r>
              <a:rPr lang="nl-NL" dirty="0" smtClean="0"/>
              <a:t>Redelijk normale omstandigheden op (</a:t>
            </a:r>
            <a:r>
              <a:rPr lang="nl-NL" dirty="0" err="1" smtClean="0"/>
              <a:t>geo</a:t>
            </a:r>
            <a:r>
              <a:rPr lang="nl-NL" dirty="0" smtClean="0"/>
              <a:t>)politiek front</a:t>
            </a:r>
          </a:p>
          <a:p>
            <a:r>
              <a:rPr lang="nl-NL" dirty="0" smtClean="0"/>
              <a:t>Kans op een financiële ramp als gevolg uitgesloten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1474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Toekomst: rentes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pPr marL="0" indent="0" algn="ctr">
              <a:buNone/>
            </a:pPr>
            <a:r>
              <a:rPr lang="nl-NL" dirty="0" smtClean="0"/>
              <a:t>Elfstedentocht op 15 juli 2017 is nog waarschijnlijker!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3389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Toekomst: rentes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Staatsschuld eind 2007: 1.254 miljard euro</a:t>
            </a:r>
          </a:p>
          <a:p>
            <a:r>
              <a:rPr lang="nl-NL" dirty="0" smtClean="0"/>
              <a:t>Gemiddelde rente begin 2008: 4,15 %</a:t>
            </a:r>
          </a:p>
          <a:p>
            <a:r>
              <a:rPr lang="nl-NL" dirty="0" smtClean="0"/>
              <a:t>Gemiddelde rente februari 2016: 0,59%</a:t>
            </a:r>
          </a:p>
          <a:p>
            <a:r>
              <a:rPr lang="nl-NL" dirty="0" smtClean="0"/>
              <a:t>Rentelasten 2008: 52 </a:t>
            </a:r>
            <a:r>
              <a:rPr lang="nl-NL" dirty="0" err="1" smtClean="0"/>
              <a:t>mrd</a:t>
            </a:r>
            <a:r>
              <a:rPr lang="nl-NL" dirty="0" smtClean="0"/>
              <a:t> €</a:t>
            </a:r>
          </a:p>
          <a:p>
            <a:r>
              <a:rPr lang="nl-NL" dirty="0" smtClean="0"/>
              <a:t>Rentelasten 2015: 12 </a:t>
            </a:r>
            <a:r>
              <a:rPr lang="nl-NL" dirty="0" err="1" smtClean="0"/>
              <a:t>mrd</a:t>
            </a:r>
            <a:r>
              <a:rPr lang="nl-NL" dirty="0" smtClean="0"/>
              <a:t> €</a:t>
            </a:r>
          </a:p>
          <a:p>
            <a:r>
              <a:rPr lang="de-DE" dirty="0" smtClean="0"/>
              <a:t>Staatsschuld </a:t>
            </a:r>
            <a:r>
              <a:rPr lang="de-DE" dirty="0" err="1" smtClean="0"/>
              <a:t>eind</a:t>
            </a:r>
            <a:r>
              <a:rPr lang="de-DE" dirty="0" smtClean="0"/>
              <a:t> 2015: 2.052 </a:t>
            </a:r>
            <a:r>
              <a:rPr lang="de-DE" dirty="0" err="1" smtClean="0"/>
              <a:t>mrd</a:t>
            </a:r>
            <a:r>
              <a:rPr lang="de-DE" dirty="0" smtClean="0"/>
              <a:t> € </a:t>
            </a:r>
            <a:endParaRPr lang="nl-NL" dirty="0" smtClean="0"/>
          </a:p>
          <a:p>
            <a:r>
              <a:rPr lang="nl-NL" dirty="0" smtClean="0"/>
              <a:t>Rentelasten 2XXX: 85 </a:t>
            </a:r>
            <a:r>
              <a:rPr lang="nl-NL" dirty="0" err="1" smtClean="0"/>
              <a:t>mrd</a:t>
            </a:r>
            <a:r>
              <a:rPr lang="nl-NL" dirty="0" smtClean="0"/>
              <a:t> € </a:t>
            </a:r>
            <a:r>
              <a:rPr lang="nl-NL" b="1" dirty="0" smtClean="0"/>
              <a:t>!!!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8988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Toekomst: aandelen</a:t>
            </a:r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7" y="1700808"/>
            <a:ext cx="6745635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469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412777"/>
            <a:ext cx="8316416" cy="435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3365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196753"/>
            <a:ext cx="7668344" cy="417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116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772816"/>
            <a:ext cx="8748464" cy="337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684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808276"/>
            <a:ext cx="8568952" cy="330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925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eaq pc\Pictures\corporate defaul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695919"/>
            <a:ext cx="6480720" cy="489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966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58095" y="1216534"/>
            <a:ext cx="9144000" cy="2387600"/>
          </a:xfrm>
        </p:spPr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58095" y="3764231"/>
            <a:ext cx="9144000" cy="923330"/>
          </a:xfrm>
        </p:spPr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54" y="5041557"/>
            <a:ext cx="3444446" cy="181644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54" y="5041556"/>
            <a:ext cx="3444446" cy="181644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66" y="1893825"/>
            <a:ext cx="2261366" cy="2261366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818" y="358448"/>
            <a:ext cx="2647134" cy="139597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894" y="4530810"/>
            <a:ext cx="1709321" cy="1916598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6" b="5963"/>
          <a:stretch/>
        </p:blipFill>
        <p:spPr>
          <a:xfrm>
            <a:off x="4145913" y="4530809"/>
            <a:ext cx="2931606" cy="1916597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52" y="4530809"/>
            <a:ext cx="3407286" cy="1916598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10434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eaq pc\Pictures\S and P EPS guid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1490664"/>
            <a:ext cx="596265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782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9" y="1196752"/>
            <a:ext cx="5841437" cy="4381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312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836712"/>
            <a:ext cx="7538400" cy="50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575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 herinnering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2009 – 2015: 6,66%</a:t>
            </a:r>
          </a:p>
          <a:p>
            <a:r>
              <a:rPr lang="nl-NL" dirty="0" smtClean="0"/>
              <a:t>2008: -15,76%</a:t>
            </a:r>
          </a:p>
          <a:p>
            <a:r>
              <a:rPr lang="nl-NL" dirty="0" smtClean="0"/>
              <a:t>Bovendien: inflatie laag!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0992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Lage rente nog een lange tijd</a:t>
            </a:r>
          </a:p>
          <a:p>
            <a:r>
              <a:rPr lang="nl-NL" dirty="0" smtClean="0"/>
              <a:t>Ondertussen gevaar voor daling aandelenkoersen groot</a:t>
            </a:r>
          </a:p>
          <a:p>
            <a:r>
              <a:rPr lang="nl-NL" dirty="0" smtClean="0"/>
              <a:t>Voor pensioenfondsen zou dat betekenen: lage dekkingsgraden </a:t>
            </a:r>
          </a:p>
          <a:p>
            <a:r>
              <a:rPr lang="nl-NL" dirty="0" err="1" smtClean="0"/>
              <a:t>Maw</a:t>
            </a:r>
            <a:r>
              <a:rPr lang="nl-NL" dirty="0" smtClean="0"/>
              <a:t>: kans op afstempelen behoorlijk</a:t>
            </a:r>
          </a:p>
          <a:p>
            <a:r>
              <a:rPr lang="nl-NL" dirty="0" smtClean="0"/>
              <a:t>Kans op niet-indexeren: 100% (ok, 99,99%)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7902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 (2)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De kans dat u straks een lager pensioen zult krijgen dan waar u op gerekend had, lijkt me niet verwaarloosbaar klein, sterker best groot</a:t>
            </a:r>
          </a:p>
          <a:p>
            <a:endParaRPr lang="nl-NL" dirty="0" smtClean="0"/>
          </a:p>
          <a:p>
            <a:r>
              <a:rPr lang="nl-NL" dirty="0" smtClean="0"/>
              <a:t>Actie dus!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16452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 smtClean="0"/>
              <a:t>‘Bij nader inzien blijken veel problemen van vandaag het gevolg te zijn van de oplossingen van gisteren.’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7792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62000" y="994309"/>
            <a:ext cx="9448800" cy="700216"/>
          </a:xfrm>
        </p:spPr>
        <p:txBody>
          <a:bodyPr>
            <a:normAutofit/>
          </a:bodyPr>
          <a:lstStyle/>
          <a:p>
            <a:r>
              <a:rPr lang="nl-NL" sz="4400" dirty="0" smtClean="0"/>
              <a:t>Pauze</a:t>
            </a:r>
            <a:endParaRPr lang="nl-NL" sz="4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54" y="5041557"/>
            <a:ext cx="3444446" cy="1816443"/>
          </a:xfrm>
          <a:prstGeom prst="rect">
            <a:avLst/>
          </a:prstGeom>
        </p:spPr>
      </p:pic>
      <p:sp>
        <p:nvSpPr>
          <p:cNvPr id="7" name="AutoShape 2" descr="data:image/jpeg;base64,/9j/4AAQSkZJRgABAQAAAQABAAD/2wCEAAkGBxAHERUUExMWFRIXGBQVFhYXFhseGxwiHhoWGyAhHxsiHjQhHRolIh4bIj0tJSk3OjM6HSs1ODMvNzQ5LisBCgoKDQ0OGg8QGjcgHyUsKzQ3NzM3Mjc3MjQuKzM0NzA0Nys3KywuODc0NzctNy00LDgxODc0NSs3LDQtNCsrL//AABEIAFAAgAMBIgACEQEDEQH/xAAbAAEAAgMBAQAAAAAAAAAAAAAABgcEBQgCA//EAEIQAAEDAgQDBQQECgsAAAAAAAEAAgMEEQUGEiEHMVETQWFxkRQiI4EIMpLwFhdCRISiscHE0xUzNDVSU1RicnPR/8QAGAEBAAMBAAAAAAAAAAAAAAAAAAIEBQP/xAAgEQEAAgEEAgMAAAAAAAAAAAAAAQIRAwQSUTHwBSFB/9oADAMBAAIRAxEAPwC8UREBERAREQEREBERAREQEREBERB85pmwC7nBo5blfCPEI39+npq2uOo6hYGYnPaBa4HcQLm+979BZaqRsMZb2Tnb7Ptvtt3WWPuvkb6WrNaxGIx5+pnPXfsrultq3pEz+pei0mPsnkgYWa2y64wRGe4uaHfq38lpZjiUc0wj12+OIi7cGzWaBvs3mSHX33BW1SvKM+FC08ZwmqKE1cla2N5i7YxtdEY2uDu0f7jtbdVrsGrSQSLXuOSmkRJaLixsLhLVwRbL0iIopCIiAiIgIiICIiDT5kxeiwhjXVczImkkMLnEEm29rbnZRyDOWAtP9tiN9huQLdDYb/NQn6TX5h+l/wAOtxQ8GsKraWN57Zj3xMcXCTkS0EmxFrLlfb6V7crViZTjUvWMRK0qKsir2CSJ7ZGHk5pBB+YXuonZTNc97g1jQXOcTsANySqE+j5VPpK+qpmv1wljnXH1SWOsHDzB/YpV9IDMv9GUbaVh+JUk6rdzG2v9o2HquqCeZdzTRZlDzSzNk0EB4HMXvbY72Nj6LaVNQylY573BrGguc4mwAHMkrnXJzZuGGMQxVB+HURxtebWA12t9l2xVy8Uv7orf+l37kHn8ZODf62L1P/i32E4zTYy3XTzRyt7yxwNvPoqJ4R8PaDNlG+WoEhe2VzAWvsLaWnlbxK1+d8sz8KquCqopnGN5cGl3MEWJY+2zmkfs6i6DpRaPEs30GF1DKaWoYyd9rNJ67C55C/ivtR4/DPQtrCdMRiEx8BpuR49FzDX0FXnJldihFmxyMJbz+seQPRjdN9u9B1otDjGcsOwSTsp6qOOSwJaTuAeV1i8Nsx/hRh8UxN5AOzl/5NsD67H5qmczYRFjuanU8oJjkkaHaTY/1IPP5ILopOIGEVjgxlbCXHYAutf5nZSUG6o7iPwqw7AqCWohdJHJHYjW+4dcgad+8+ClXAurkxPCA2Ukhj5Imkn8kBpAHlcj5ILH1Dl39F5hlbOA5pBB7wo+2qLWxSn6zHmF56j77rKw53s1TLF+SffaOnX7+CCp/pNfmH6X/DqM5o4f4ng+Htqva3TwFjHPja5/uNc0HcE2LRyKu7PORKXOwhFQ6RphLy0xuA+tpuDdpFjpb6KRR0cccQi0gxhgj0ncaQLWPXZBVv0fWYeKSR0F/a/dFTrIuOenT0jO/wC9Vzj1fW54xiSooojOIHNMQsC0NY73SQTaxO/zV15b4Z0GXJJ3wmW07HRFjnjS1ruYbYX9SVm5GyNSZJZI2AvcZCC98hBcbXsNgBYXPd3oKI4gU+P45G2avpNLIA732sa2wcW3vZ24uB5bqxm5j/CXK08hdeVkLopeuptufmLH5q0a6kZXxvikGpj2uY4dQRYqJ4Dw2ocEpKilaZXx1O0he4arWsLWAAt5IITwHxykwzD5WzVEUbjO4hr3gG2hm9j3LRcas3w5qfT0dGe20v1Fzdw57rNa1vXmfUKXfiEwz/Pq/tRfylK8pcOsOyo7XDGXS8u0kOpw8u4fIIK84tV5yrhFHhjXfFexolt/hYBceRcf1StHgtLmfBqQ0kVD8BweHB0bCTr53Ormrgx3h/R47XQ1spkMkWmzA4aHaSS3UCL7HoQpYg574H4lNlnEpaCoBjMoA0O7ntFx4XLSfPZa3O2FSY3maSCKTspJHsDZN/d+ED3b9yurGeH1Fi9fFXP7QTRFhs1wDXFhu0uFr7eBHij+H9G/ExiRMnbjfTqGi+nTqta97eNvBBz/AMQMq1mVJ4WVk0k9O8hwka529iNYbquGvA69V0dkmOhgoIfYrey6btPf4l3+697rIzRl2nzRTup6gEsdYgjZzSORae4hfDKeVafK1L7NEXvju5xMhBJ1c72AHoEGL2ZmiYO+aYvHl1WbS/HrZHDkxoafv6raezN1B1veA0jwHgF5oqNtGCBckkkk8yfFBkIiICIiAiIgIiICIiAiIgIiICIiD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762000" y="4629150"/>
            <a:ext cx="1524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948" y="2172320"/>
            <a:ext cx="3378543" cy="299633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936" y="2669058"/>
            <a:ext cx="2496532" cy="186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54" y="5041557"/>
            <a:ext cx="3444446" cy="181644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54" y="5041556"/>
            <a:ext cx="3444446" cy="1816443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304800" y="221697"/>
            <a:ext cx="28489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b="1" dirty="0" smtClean="0"/>
              <a:t>Na de pauze: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nl-NL" sz="1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000" b="1" dirty="0" smtClean="0"/>
              <a:t>AOW </a:t>
            </a:r>
            <a:r>
              <a:rPr lang="nl-NL" sz="1000" b="1" dirty="0"/>
              <a:t>op welke leeftijd?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1000" dirty="0"/>
              <a:t>Wanneer sprake van AOW-gat?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1000" dirty="0"/>
              <a:t>Je eigen pensioensituatie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1000" dirty="0"/>
              <a:t>Toekomstige veranderingen pensioen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1000" dirty="0"/>
              <a:t>Maatregelen voor een goed pensioen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1000" dirty="0"/>
              <a:t>Afsluiting</a:t>
            </a:r>
          </a:p>
        </p:txBody>
      </p:sp>
      <p:sp>
        <p:nvSpPr>
          <p:cNvPr id="7" name="Rechthoek 6"/>
          <p:cNvSpPr/>
          <p:nvPr/>
        </p:nvSpPr>
        <p:spPr>
          <a:xfrm>
            <a:off x="3153747" y="223717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400" dirty="0"/>
              <a:t>AOW op welke leeftijd</a:t>
            </a:r>
            <a:r>
              <a:rPr lang="nl-NL" sz="2400" dirty="0" smtClean="0"/>
              <a:t>?</a:t>
            </a:r>
            <a:endParaRPr lang="nl-NL" sz="2400" dirty="0"/>
          </a:p>
        </p:txBody>
      </p:sp>
      <p:sp>
        <p:nvSpPr>
          <p:cNvPr id="9" name="Tekstvak 8"/>
          <p:cNvSpPr txBox="1"/>
          <p:nvPr/>
        </p:nvSpPr>
        <p:spPr>
          <a:xfrm>
            <a:off x="3153747" y="2720246"/>
            <a:ext cx="5256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smtClean="0"/>
              <a:t>65 jaar was en is internationale norm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3153747" y="3131936"/>
            <a:ext cx="4030824" cy="373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smtClean="0"/>
              <a:t>Stapsgewijze verhoging naar 67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153747" y="3553640"/>
            <a:ext cx="4907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smtClean="0"/>
              <a:t>Toekomstige verhoging naar 70+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3153747" y="3969222"/>
            <a:ext cx="621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smtClean="0">
                <a:hlinkClick r:id="rId3"/>
              </a:rPr>
              <a:t>www.svb.nl/int/nl/aow/wat_is_de_aow/wanneer_aow/</a:t>
            </a:r>
            <a:r>
              <a:rPr lang="nl-NL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781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58095" y="3764231"/>
            <a:ext cx="9144000" cy="923330"/>
          </a:xfrm>
        </p:spPr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54" y="5041557"/>
            <a:ext cx="3444446" cy="181644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54" y="5041556"/>
            <a:ext cx="3444446" cy="1816443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288325" y="171102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000" b="1" dirty="0"/>
              <a:t>Na de pauze: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nl-NL" sz="1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000" b="1" dirty="0"/>
              <a:t>AOW op welke leeftijd?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000" b="1" dirty="0"/>
              <a:t>Wanneer sprake van AOW-gat?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1000" dirty="0"/>
              <a:t>Je eigen pensioensituatie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1000" dirty="0"/>
              <a:t>Toekomstige veranderingen pensioen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1000" dirty="0"/>
              <a:t>Maatregelen voor een goed pensioen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1000" dirty="0"/>
              <a:t>Afsluiting</a:t>
            </a:r>
          </a:p>
        </p:txBody>
      </p:sp>
      <p:sp>
        <p:nvSpPr>
          <p:cNvPr id="2" name="Rechthoek 1"/>
          <p:cNvSpPr/>
          <p:nvPr/>
        </p:nvSpPr>
        <p:spPr>
          <a:xfrm>
            <a:off x="3895852" y="2444720"/>
            <a:ext cx="4277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Wanneer sprake van AOW-gat?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895852" y="2975694"/>
            <a:ext cx="4786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smtClean="0"/>
              <a:t>VUT en vroegpensioen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3895852" y="3410235"/>
            <a:ext cx="4851702" cy="382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smtClean="0"/>
              <a:t>Arbeidsongeschikt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570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58095" y="3764231"/>
            <a:ext cx="9144000" cy="923330"/>
          </a:xfrm>
        </p:spPr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54" y="5041557"/>
            <a:ext cx="3444446" cy="181644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54" y="5041556"/>
            <a:ext cx="3444446" cy="1816443"/>
          </a:xfrm>
          <a:prstGeom prst="rect">
            <a:avLst/>
          </a:prstGeom>
        </p:spPr>
      </p:pic>
      <p:pic>
        <p:nvPicPr>
          <p:cNvPr id="6" name="Afbeelding 6" descr="cid:image001.gif@01CF55A3.E5CA8A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939" y="638382"/>
            <a:ext cx="2543741" cy="110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268" y="1935375"/>
            <a:ext cx="6215451" cy="3496191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2637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58095" y="3764231"/>
            <a:ext cx="9144000" cy="923330"/>
          </a:xfrm>
        </p:spPr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54" y="5041557"/>
            <a:ext cx="3444446" cy="181644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54" y="5041556"/>
            <a:ext cx="3444446" cy="1816443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280086" y="160863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000" b="1" dirty="0"/>
              <a:t>Na de pauze: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nl-NL" sz="1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000" b="1" dirty="0"/>
              <a:t>AOW op welke leeftijd?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000" b="1" dirty="0"/>
              <a:t>Wanneer sprake van AOW-gat?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000" b="1" dirty="0"/>
              <a:t>Je eigen pensioensituatie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1000" dirty="0"/>
              <a:t>Toekomstige veranderingen pensioen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1000" dirty="0"/>
              <a:t>Maatregelen voor een goed pensioen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1000" dirty="0"/>
              <a:t>Afsluiting</a:t>
            </a:r>
          </a:p>
        </p:txBody>
      </p:sp>
      <p:sp>
        <p:nvSpPr>
          <p:cNvPr id="2" name="Rechthoek 1"/>
          <p:cNvSpPr/>
          <p:nvPr/>
        </p:nvSpPr>
        <p:spPr>
          <a:xfrm>
            <a:off x="4004646" y="2411574"/>
            <a:ext cx="3329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Je eigen pensioensituatie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004646" y="2969030"/>
            <a:ext cx="4047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smtClean="0">
                <a:hlinkClick r:id="rId3"/>
              </a:rPr>
              <a:t>www.mijnpensioenoverzicht.nl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4004646" y="3434153"/>
            <a:ext cx="4655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smtClean="0">
                <a:hlinkClick r:id="rId4"/>
              </a:rPr>
              <a:t>www.bekijkjeeigenpensioenregeling.nl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48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58095" y="3764231"/>
            <a:ext cx="9144000" cy="923330"/>
          </a:xfrm>
        </p:spPr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54" y="5041557"/>
            <a:ext cx="3444446" cy="181644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54" y="5041556"/>
            <a:ext cx="3444446" cy="1816443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280086" y="160863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000" b="1" dirty="0"/>
              <a:t>Na de pauze: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nl-NL" sz="1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000" b="1" dirty="0"/>
              <a:t>AOW op welke leeftijd?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000" b="1" dirty="0"/>
              <a:t>Wanneer sprake van AOW-gat?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000" b="1" dirty="0"/>
              <a:t>Je eigen pensioensituatie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000" b="1" dirty="0"/>
              <a:t>Toekomstige veranderingen pensioen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1000" dirty="0"/>
              <a:t>Maatregelen voor een goed pensioen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1000" dirty="0"/>
              <a:t>Afsluiting</a:t>
            </a:r>
          </a:p>
        </p:txBody>
      </p:sp>
      <p:sp>
        <p:nvSpPr>
          <p:cNvPr id="2" name="Rechthoek 1"/>
          <p:cNvSpPr/>
          <p:nvPr/>
        </p:nvSpPr>
        <p:spPr>
          <a:xfrm>
            <a:off x="3530875" y="2619183"/>
            <a:ext cx="4843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Toekomstige veranderingen pensioen</a:t>
            </a:r>
          </a:p>
        </p:txBody>
      </p:sp>
    </p:spTree>
    <p:extLst>
      <p:ext uri="{BB962C8B-B14F-4D97-AF65-F5344CB8AC3E}">
        <p14:creationId xmlns:p14="http://schemas.microsoft.com/office/powerpoint/2010/main" val="384194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54" y="5041557"/>
            <a:ext cx="3444446" cy="181644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54" y="5041556"/>
            <a:ext cx="3444446" cy="1816443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280086" y="160863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000" b="1" dirty="0"/>
              <a:t>Na de pauze: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nl-NL" sz="1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000" b="1" dirty="0"/>
              <a:t>AOW op welke leeftijd?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000" b="1" dirty="0"/>
              <a:t>Wanneer sprake van AOW-gat?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000" b="1" dirty="0"/>
              <a:t>Je eigen pensioensituatie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000" b="1" dirty="0"/>
              <a:t>Toekomstige veranderingen pensioen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000" b="1" dirty="0"/>
              <a:t>Maatregelen voor een goed pensioen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1000" dirty="0"/>
              <a:t>Afsluiting</a:t>
            </a:r>
          </a:p>
        </p:txBody>
      </p:sp>
      <p:sp>
        <p:nvSpPr>
          <p:cNvPr id="2" name="Rechthoek 1"/>
          <p:cNvSpPr/>
          <p:nvPr/>
        </p:nvSpPr>
        <p:spPr>
          <a:xfrm>
            <a:off x="3428813" y="1620807"/>
            <a:ext cx="4950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Maatregelen voor een goed pensioen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3428813" y="2176791"/>
            <a:ext cx="541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smtClean="0"/>
              <a:t>Maak gebruik van deeltijdpensioen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3428813" y="2594343"/>
            <a:ext cx="5519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smtClean="0"/>
              <a:t>Voorbeeld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408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54" y="5041557"/>
            <a:ext cx="3444446" cy="181644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54" y="5041556"/>
            <a:ext cx="3444446" cy="1816443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280086" y="160863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000" b="1" dirty="0"/>
              <a:t>Na de pauze: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nl-NL" sz="1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000" b="1" dirty="0"/>
              <a:t>AOW op welke leeftijd?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000" b="1" dirty="0"/>
              <a:t>Wanneer sprake van AOW-gat?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000" b="1" dirty="0"/>
              <a:t>Je eigen pensioensituatie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000" b="1" dirty="0"/>
              <a:t>Toekomstige veranderingen pensioen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000" b="1" dirty="0"/>
              <a:t>Maatregelen voor een goed pensioen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1000" dirty="0"/>
              <a:t>Afsluiting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3612292" y="1411644"/>
            <a:ext cx="3764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Voorbeeld deeltijdpensioen</a:t>
            </a:r>
            <a:endParaRPr lang="nl-NL" sz="2400" dirty="0"/>
          </a:p>
        </p:txBody>
      </p:sp>
      <p:sp>
        <p:nvSpPr>
          <p:cNvPr id="15" name="Tekstvak 14"/>
          <p:cNvSpPr txBox="1"/>
          <p:nvPr/>
        </p:nvSpPr>
        <p:spPr>
          <a:xfrm>
            <a:off x="2025991" y="2915393"/>
            <a:ext cx="3410466" cy="2800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1600" u="sng" dirty="0" smtClean="0"/>
              <a:t>Voorbeeld 1</a:t>
            </a:r>
            <a:r>
              <a:rPr lang="nl-NL" sz="1600" dirty="0" smtClean="0"/>
              <a:t>:</a:t>
            </a:r>
          </a:p>
          <a:p>
            <a:r>
              <a:rPr lang="nl-NL" sz="1600" dirty="0"/>
              <a:t/>
            </a:r>
            <a:br>
              <a:rPr lang="nl-NL" sz="1600" dirty="0"/>
            </a:br>
            <a:r>
              <a:rPr lang="nl-NL" sz="1600" dirty="0" smtClean="0"/>
              <a:t>Bij 1 dag per week deeltijdpensioen:</a:t>
            </a:r>
          </a:p>
          <a:p>
            <a:r>
              <a:rPr lang="nl-NL" sz="1600" dirty="0" smtClean="0"/>
              <a:t>Inkomen		€ 48.000</a:t>
            </a:r>
            <a:br>
              <a:rPr lang="nl-NL" sz="1600" dirty="0" smtClean="0"/>
            </a:br>
            <a:r>
              <a:rPr lang="nl-NL" sz="1600" u="sng" dirty="0" smtClean="0"/>
              <a:t>Pensioen		€   4.036</a:t>
            </a:r>
          </a:p>
          <a:p>
            <a:r>
              <a:rPr lang="nl-NL" sz="1600" dirty="0" smtClean="0"/>
              <a:t>Totaal		€ 52.036</a:t>
            </a:r>
          </a:p>
          <a:p>
            <a:endParaRPr lang="nl-NL" sz="1600" dirty="0"/>
          </a:p>
          <a:p>
            <a:r>
              <a:rPr lang="nl-NL" sz="1600" dirty="0" smtClean="0"/>
              <a:t>Na pensionering:</a:t>
            </a:r>
          </a:p>
          <a:p>
            <a:r>
              <a:rPr lang="nl-NL" sz="1600" dirty="0" smtClean="0"/>
              <a:t>Pensioen		€ 34.294</a:t>
            </a:r>
            <a:br>
              <a:rPr lang="nl-NL" sz="1600" dirty="0" smtClean="0"/>
            </a:br>
            <a:r>
              <a:rPr lang="nl-NL" sz="1600" u="sng" dirty="0" smtClean="0"/>
              <a:t>AOW		€   9.714</a:t>
            </a:r>
          </a:p>
          <a:p>
            <a:r>
              <a:rPr lang="nl-NL" sz="1600" dirty="0" smtClean="0"/>
              <a:t>Totaal		€ 44.008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3031525" y="1880055"/>
            <a:ext cx="5173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Man, 60 jaar. Gaat op 1-1-2017 met deeltijdpensioen. Verdient nu € 60.000 bruto/jr.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5692346" y="2915393"/>
            <a:ext cx="3426941" cy="28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1600" u="sng" dirty="0" smtClean="0"/>
              <a:t>Voorbeeld 2</a:t>
            </a:r>
            <a:r>
              <a:rPr lang="nl-NL" sz="1600" dirty="0" smtClean="0"/>
              <a:t>:</a:t>
            </a:r>
          </a:p>
          <a:p>
            <a:endParaRPr lang="nl-NL" sz="1600" dirty="0"/>
          </a:p>
          <a:p>
            <a:r>
              <a:rPr lang="nl-NL" sz="1600" dirty="0" smtClean="0"/>
              <a:t>Bij 2 dagen per week deeltijdpensioen:</a:t>
            </a:r>
          </a:p>
          <a:p>
            <a:r>
              <a:rPr lang="nl-NL" sz="1600" dirty="0" smtClean="0"/>
              <a:t>Inkomen 		€ 36.000</a:t>
            </a:r>
          </a:p>
          <a:p>
            <a:r>
              <a:rPr lang="nl-NL" sz="1600" u="sng" dirty="0" smtClean="0"/>
              <a:t>Pensioen		€   8.072</a:t>
            </a:r>
          </a:p>
          <a:p>
            <a:r>
              <a:rPr lang="nl-NL" sz="1600" dirty="0" smtClean="0"/>
              <a:t>Totaal		€ 44.072</a:t>
            </a:r>
          </a:p>
          <a:p>
            <a:endParaRPr lang="nl-NL" sz="1600" dirty="0"/>
          </a:p>
          <a:p>
            <a:r>
              <a:rPr lang="nl-NL" sz="1600" dirty="0" smtClean="0"/>
              <a:t>Na pensionering:</a:t>
            </a:r>
          </a:p>
          <a:p>
            <a:r>
              <a:rPr lang="nl-NL" sz="1600" dirty="0" smtClean="0"/>
              <a:t>Pensioen		€ 30.765</a:t>
            </a:r>
          </a:p>
          <a:p>
            <a:r>
              <a:rPr lang="nl-NL" sz="1600" u="sng" dirty="0" smtClean="0"/>
              <a:t>AOW		€   9.714</a:t>
            </a:r>
          </a:p>
          <a:p>
            <a:r>
              <a:rPr lang="nl-NL" sz="1600" dirty="0" smtClean="0"/>
              <a:t>Totaal		€ 40.479</a:t>
            </a:r>
            <a:endParaRPr lang="nl-NL" sz="1600" dirty="0"/>
          </a:p>
        </p:txBody>
      </p:sp>
      <p:sp>
        <p:nvSpPr>
          <p:cNvPr id="18" name="Tekstvak 17"/>
          <p:cNvSpPr txBox="1"/>
          <p:nvPr/>
        </p:nvSpPr>
        <p:spPr>
          <a:xfrm>
            <a:off x="617838" y="6137189"/>
            <a:ext cx="7496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 smtClean="0"/>
              <a:t>Bron: ABP</a:t>
            </a:r>
            <a:endParaRPr lang="nl-NL" sz="900" dirty="0"/>
          </a:p>
        </p:txBody>
      </p:sp>
    </p:spTree>
    <p:extLst>
      <p:ext uri="{BB962C8B-B14F-4D97-AF65-F5344CB8AC3E}">
        <p14:creationId xmlns:p14="http://schemas.microsoft.com/office/powerpoint/2010/main" val="344428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54" y="5041557"/>
            <a:ext cx="3444446" cy="181644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54" y="5041556"/>
            <a:ext cx="3444446" cy="1816443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280086" y="160863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000" b="1" dirty="0"/>
              <a:t>Na de pauze: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nl-NL" sz="1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000" b="1" dirty="0"/>
              <a:t>AOW op welke leeftijd?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000" b="1" dirty="0"/>
              <a:t>Wanneer sprake van AOW-gat?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000" b="1" dirty="0"/>
              <a:t>Je eigen pensioensituatie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000" b="1" dirty="0"/>
              <a:t>Toekomstige veranderingen pensioen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000" b="1" dirty="0"/>
              <a:t>Maatregelen voor een goed pensioen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1000" dirty="0"/>
              <a:t>Afsluiting</a:t>
            </a:r>
          </a:p>
        </p:txBody>
      </p:sp>
      <p:sp>
        <p:nvSpPr>
          <p:cNvPr id="2" name="Rechthoek 1"/>
          <p:cNvSpPr/>
          <p:nvPr/>
        </p:nvSpPr>
        <p:spPr>
          <a:xfrm>
            <a:off x="3428813" y="1620807"/>
            <a:ext cx="4950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Maatregelen voor een goed pensioen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3428813" y="2176791"/>
            <a:ext cx="541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smtClean="0"/>
              <a:t>Maak gebruik van deeltijdpensioen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3428813" y="2594343"/>
            <a:ext cx="5519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smtClean="0"/>
              <a:t>Voorbeeld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3428813" y="3012726"/>
            <a:ext cx="559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smtClean="0"/>
              <a:t>Stel je pensioen uit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3432278" y="3433718"/>
            <a:ext cx="5887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smtClean="0"/>
              <a:t>Werk zo lang mogelijk door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428813" y="3894209"/>
            <a:ext cx="6195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smtClean="0"/>
              <a:t>Verlaag je woonlasten door aflossing (deel) van je hypotheek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3428813" y="4312330"/>
            <a:ext cx="6391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smtClean="0"/>
              <a:t>Zorg voor buffer uit eigen middelen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3438143" y="4730451"/>
            <a:ext cx="6176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smtClean="0"/>
              <a:t>Houd rekening met andere inkomsten uit erfenis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428813" y="5148572"/>
            <a:ext cx="7552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smtClean="0"/>
              <a:t>Huis verkopen en van opbrengst huur betalen / emigreren / 15 maart 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162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54" y="5041557"/>
            <a:ext cx="3444446" cy="181644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776152" y="2678713"/>
            <a:ext cx="6664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/>
              <a:t>Vragen/brainstormen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30" y="4687330"/>
            <a:ext cx="1211820" cy="178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7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54" y="5041557"/>
            <a:ext cx="3444446" cy="181644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54" y="5041556"/>
            <a:ext cx="3444446" cy="1816443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280086" y="160863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000" b="1" dirty="0"/>
              <a:t>Na de pauze: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nl-NL" sz="1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000" b="1" dirty="0"/>
              <a:t>AOW op welke leeftijd?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000" b="1" dirty="0"/>
              <a:t>Wanneer sprake van AOW-gat?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000" b="1" dirty="0"/>
              <a:t>Je eigen pensioensituatie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000" b="1" dirty="0"/>
              <a:t>Toekomstige veranderingen pensioen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000" b="1" dirty="0"/>
              <a:t>Maatregelen voor een goed pensioen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000" b="1" dirty="0"/>
              <a:t>Afsluiting</a:t>
            </a:r>
          </a:p>
        </p:txBody>
      </p:sp>
      <p:sp>
        <p:nvSpPr>
          <p:cNvPr id="2" name="Rechthoek 1"/>
          <p:cNvSpPr/>
          <p:nvPr/>
        </p:nvSpPr>
        <p:spPr>
          <a:xfrm>
            <a:off x="5020458" y="2964415"/>
            <a:ext cx="1355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Afsluiting</a:t>
            </a:r>
          </a:p>
        </p:txBody>
      </p:sp>
    </p:spTree>
    <p:extLst>
      <p:ext uri="{BB962C8B-B14F-4D97-AF65-F5344CB8AC3E}">
        <p14:creationId xmlns:p14="http://schemas.microsoft.com/office/powerpoint/2010/main" val="133354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58095" y="3764231"/>
            <a:ext cx="9144000" cy="923330"/>
          </a:xfrm>
        </p:spPr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54" y="5041557"/>
            <a:ext cx="3444446" cy="181644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54" y="5041556"/>
            <a:ext cx="3444446" cy="1816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285" y="1085918"/>
            <a:ext cx="4621427" cy="33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070" y="2298357"/>
            <a:ext cx="3050009" cy="170523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637" y="1938337"/>
            <a:ext cx="8086725" cy="298132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47340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58095" y="3764231"/>
            <a:ext cx="9144000" cy="923330"/>
          </a:xfrm>
        </p:spPr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54" y="5041557"/>
            <a:ext cx="3444446" cy="181644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54" y="5041556"/>
            <a:ext cx="3444446" cy="181644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054443" y="1779374"/>
            <a:ext cx="9465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28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797" y="2260933"/>
            <a:ext cx="3006596" cy="3006596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  <p:sp>
        <p:nvSpPr>
          <p:cNvPr id="5" name="Rechthoek 4"/>
          <p:cNvSpPr/>
          <p:nvPr/>
        </p:nvSpPr>
        <p:spPr>
          <a:xfrm>
            <a:off x="2235646" y="1068450"/>
            <a:ext cx="75888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b="1" dirty="0"/>
              <a:t>Edin </a:t>
            </a:r>
            <a:r>
              <a:rPr lang="nl-NL" b="1" dirty="0" err="1"/>
              <a:t>Mujagić</a:t>
            </a:r>
            <a:r>
              <a:rPr lang="nl-NL" dirty="0"/>
              <a:t> </a:t>
            </a:r>
            <a:endParaRPr lang="nl-NL" dirty="0" smtClean="0"/>
          </a:p>
          <a:p>
            <a:pPr algn="ctr"/>
            <a:r>
              <a:rPr lang="nl-NL" dirty="0" smtClean="0"/>
              <a:t>(Bosnië, 1977)</a:t>
            </a:r>
          </a:p>
          <a:p>
            <a:pPr algn="ctr"/>
            <a:r>
              <a:rPr lang="nl-NL" dirty="0" smtClean="0"/>
              <a:t>Nederlandse econoom, journalist en </a:t>
            </a:r>
            <a:r>
              <a:rPr lang="nl-NL" dirty="0" err="1" smtClean="0"/>
              <a:t>blogger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65501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58095" y="3764231"/>
            <a:ext cx="9144000" cy="923330"/>
          </a:xfrm>
        </p:spPr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54" y="5041557"/>
            <a:ext cx="3444446" cy="181644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54" y="5041556"/>
            <a:ext cx="3444446" cy="181644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342823" y="647174"/>
            <a:ext cx="787537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Inhoud kennissessie</a:t>
            </a:r>
            <a:r>
              <a:rPr lang="nl-NL" sz="2400" dirty="0" smtClean="0"/>
              <a:t>:</a:t>
            </a:r>
          </a:p>
          <a:p>
            <a:endParaRPr lang="nl-NL" sz="16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400" dirty="0" smtClean="0"/>
              <a:t>Dienstverlening en werkwijze AbFlipse.nl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400" dirty="0" smtClean="0"/>
              <a:t>Wat verstaan we onder pensioen?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400" dirty="0" smtClean="0"/>
              <a:t>Hoe is ons ouderdomspensioen opgebouwd?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400" dirty="0" smtClean="0"/>
              <a:t>Hoe goed is ons pensioen? En wat ís een goed ‘pensioen’?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400" dirty="0" smtClean="0"/>
              <a:t>Waarom zoveel onrust over pensioen?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400" dirty="0" smtClean="0"/>
              <a:t>Presentatie Edin Mujagić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400" dirty="0" smtClean="0"/>
              <a:t>Pauze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400" dirty="0" smtClean="0"/>
              <a:t>AOW op welke leeftijd?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400" dirty="0" smtClean="0"/>
              <a:t>Wanneer sprake van AOW-gat?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400" dirty="0" smtClean="0"/>
              <a:t>Je eigen pensioensituatie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400" dirty="0" smtClean="0"/>
              <a:t>Toekomstige veranderingen pensioen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400" dirty="0" smtClean="0"/>
              <a:t>Maatregelen voor een goed pensioen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400" dirty="0" smtClean="0"/>
              <a:t>Afsluiting</a:t>
            </a:r>
          </a:p>
        </p:txBody>
      </p:sp>
    </p:spTree>
    <p:extLst>
      <p:ext uri="{BB962C8B-B14F-4D97-AF65-F5344CB8AC3E}">
        <p14:creationId xmlns:p14="http://schemas.microsoft.com/office/powerpoint/2010/main" val="199199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58095" y="1216534"/>
            <a:ext cx="9144000" cy="2387600"/>
          </a:xfrm>
        </p:spPr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58095" y="3764231"/>
            <a:ext cx="9144000" cy="923330"/>
          </a:xfrm>
        </p:spPr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54" y="5041557"/>
            <a:ext cx="3444446" cy="181644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54" y="5041556"/>
            <a:ext cx="3444446" cy="181644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545" y="1188499"/>
            <a:ext cx="4945100" cy="385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8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86087" y="3176403"/>
            <a:ext cx="9144000" cy="923330"/>
          </a:xfrm>
        </p:spPr>
        <p:txBody>
          <a:bodyPr/>
          <a:lstStyle/>
          <a:p>
            <a:r>
              <a:rPr lang="nl-NL" dirty="0" smtClean="0"/>
              <a:t> Dienstverlening en werkwijze AbFlipse.nl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54" y="5041557"/>
            <a:ext cx="3444446" cy="181644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54" y="5041556"/>
            <a:ext cx="3444446" cy="1816443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436604" y="255696"/>
            <a:ext cx="74222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b="1" dirty="0" smtClean="0"/>
              <a:t>Voor de pauze:</a:t>
            </a:r>
            <a:endParaRPr lang="nl-NL" sz="1000" b="1" dirty="0"/>
          </a:p>
          <a:p>
            <a:endParaRPr lang="nl-NL" sz="1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000" b="1" dirty="0"/>
              <a:t>Dienstverlening en werkwijze </a:t>
            </a:r>
            <a:r>
              <a:rPr lang="nl-NL" sz="1000" b="1" dirty="0" smtClean="0"/>
              <a:t>AbFlipse.nl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1000" dirty="0" smtClean="0"/>
              <a:t>Wat </a:t>
            </a:r>
            <a:r>
              <a:rPr lang="nl-NL" sz="1000" dirty="0"/>
              <a:t>verstaan we onder pensioen?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1000" dirty="0" smtClean="0"/>
              <a:t>Hoe is </a:t>
            </a:r>
            <a:r>
              <a:rPr lang="nl-NL" sz="1000" dirty="0"/>
              <a:t>ons ouderdomspensioen opgebouwd?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1000" dirty="0"/>
              <a:t>Hoe goed is ons pensioen? En wat ís een goed ‘pensioen’?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1000" dirty="0"/>
              <a:t>Waarom zoveel onrust over pensioen?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1000" dirty="0"/>
              <a:t>Presentatie Edin </a:t>
            </a:r>
            <a:r>
              <a:rPr lang="nl-NL" sz="1000" dirty="0" smtClean="0"/>
              <a:t>Mujagić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220739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Overvloed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1669</TotalTime>
  <Words>1136</Words>
  <Application>Microsoft Office PowerPoint</Application>
  <PresentationFormat>Breedbeeld</PresentationFormat>
  <Paragraphs>302</Paragraphs>
  <Slides>46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Wingdings</vt:lpstr>
      <vt:lpstr>Kantoorthema</vt:lpstr>
      <vt:lpstr>1_Kantoorthema</vt:lpstr>
      <vt:lpstr> </vt:lpstr>
      <vt:lpstr> Programma</vt:lpstr>
      <vt:lpstr> </vt:lpstr>
      <vt:lpstr>PowerPoint-presentatie</vt:lpstr>
      <vt:lpstr>PowerPoint-presentatie</vt:lpstr>
      <vt:lpstr>PowerPoint-presentatie</vt:lpstr>
      <vt:lpstr>PowerPoint-presentatie</vt:lpstr>
      <vt:lpstr> </vt:lpstr>
      <vt:lpstr>PowerPoint-presentatie</vt:lpstr>
      <vt:lpstr> </vt:lpstr>
      <vt:lpstr>PowerPoint-presentatie</vt:lpstr>
      <vt:lpstr>Hoe goed is ons pensioen? En wat ís een goed ‘pensioen’? </vt:lpstr>
      <vt:lpstr>PowerPoint-presentatie</vt:lpstr>
      <vt:lpstr>PowerPoint-presentatie</vt:lpstr>
      <vt:lpstr>Kennissessie Pensioenen</vt:lpstr>
      <vt:lpstr>Agenda</vt:lpstr>
      <vt:lpstr>Verleden</vt:lpstr>
      <vt:lpstr>Heden</vt:lpstr>
      <vt:lpstr>Toekomst</vt:lpstr>
      <vt:lpstr>Toekomst: rentes</vt:lpstr>
      <vt:lpstr>Toekomst: rentes</vt:lpstr>
      <vt:lpstr>Toekomst: rentes</vt:lpstr>
      <vt:lpstr>Toekomst: rentes</vt:lpstr>
      <vt:lpstr>Toekomst: aandelen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Ter herinnering</vt:lpstr>
      <vt:lpstr>Conclusie</vt:lpstr>
      <vt:lpstr>Conclusie (2)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</vt:lpstr>
      <vt:lpstr>PowerPoint-presentatie</vt:lpstr>
    </vt:vector>
  </TitlesOfParts>
  <Company>Beheerd.nl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Erika van Ramselaar</dc:creator>
  <cp:lastModifiedBy>Erika van Ramselaar</cp:lastModifiedBy>
  <cp:revision>159</cp:revision>
  <dcterms:created xsi:type="dcterms:W3CDTF">2014-01-31T12:53:05Z</dcterms:created>
  <dcterms:modified xsi:type="dcterms:W3CDTF">2016-12-16T11:43:42Z</dcterms:modified>
</cp:coreProperties>
</file>